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ontserrat Ultra-Bold" charset="1" panose="00000900000000000000"/>
      <p:regular r:id="rId23"/>
    </p:embeddedFont>
    <p:embeddedFont>
      <p:font typeface="Montserrat Bold" charset="1" panose="00000800000000000000"/>
      <p:regular r:id="rId24"/>
    </p:embeddedFont>
    <p:embeddedFont>
      <p:font typeface="Montserrat" charset="1" panose="00000500000000000000"/>
      <p:regular r:id="rId25"/>
    </p:embeddedFont>
    <p:embeddedFont>
      <p:font typeface="Canva Sans Bold" charset="1" panose="020B08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598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464608"/>
            <a:chOff x="0" y="0"/>
            <a:chExt cx="24384000" cy="13952811"/>
          </a:xfrm>
        </p:grpSpPr>
        <p:pic>
          <p:nvPicPr>
            <p:cNvPr name="Picture 3" id="3"/>
            <p:cNvPicPr>
              <a:picLocks noChangeAspect="true"/>
            </p:cNvPicPr>
            <p:nvPr/>
          </p:nvPicPr>
          <p:blipFill>
            <a:blip r:embed="rId2"/>
            <a:srcRect l="0" t="5755" r="0" b="5755"/>
            <a:stretch>
              <a:fillRect/>
            </a:stretch>
          </p:blipFill>
          <p:spPr>
            <a:xfrm flipH="false" flipV="false">
              <a:off x="0" y="0"/>
              <a:ext cx="24384000" cy="13952811"/>
            </a:xfrm>
            <a:prstGeom prst="rect">
              <a:avLst/>
            </a:prstGeom>
          </p:spPr>
        </p:pic>
      </p:grpSp>
      <p:sp>
        <p:nvSpPr>
          <p:cNvPr name="Freeform 4" id="4"/>
          <p:cNvSpPr/>
          <p:nvPr/>
        </p:nvSpPr>
        <p:spPr>
          <a:xfrm flipH="false" flipV="false" rot="-5400000">
            <a:off x="16799708" y="1055075"/>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5400000">
            <a:off x="16007685" y="3237459"/>
            <a:ext cx="2456682" cy="0"/>
          </a:xfrm>
          <a:prstGeom prst="line">
            <a:avLst/>
          </a:prstGeom>
          <a:ln cap="rnd" w="28575">
            <a:solidFill>
              <a:srgbClr val="FFFFFF"/>
            </a:solidFill>
            <a:prstDash val="solid"/>
            <a:headEnd type="none" len="sm" w="sm"/>
            <a:tailEnd type="none" len="sm" w="sm"/>
          </a:ln>
        </p:spPr>
      </p:sp>
      <p:sp>
        <p:nvSpPr>
          <p:cNvPr name="TextBox 6" id="6"/>
          <p:cNvSpPr txBox="true"/>
          <p:nvPr/>
        </p:nvSpPr>
        <p:spPr>
          <a:xfrm rot="0">
            <a:off x="3947964" y="1314450"/>
            <a:ext cx="10392073" cy="1305969"/>
          </a:xfrm>
          <a:prstGeom prst="rect">
            <a:avLst/>
          </a:prstGeom>
        </p:spPr>
        <p:txBody>
          <a:bodyPr anchor="t" rtlCol="false" tIns="0" lIns="0" bIns="0" rIns="0">
            <a:spAutoFit/>
          </a:bodyPr>
          <a:lstStyle/>
          <a:p>
            <a:pPr algn="l">
              <a:lnSpc>
                <a:spcPts val="9637"/>
              </a:lnSpc>
            </a:pPr>
            <a:r>
              <a:rPr lang="en-US" sz="10475" b="true">
                <a:solidFill>
                  <a:srgbClr val="FFFFFF"/>
                </a:solidFill>
                <a:latin typeface="Montserrat Ultra-Bold"/>
                <a:ea typeface="Montserrat Ultra-Bold"/>
                <a:cs typeface="Montserrat Ultra-Bold"/>
                <a:sym typeface="Montserrat Ultra-Bold"/>
              </a:rPr>
              <a:t>ALLOCENTRIC </a:t>
            </a:r>
          </a:p>
        </p:txBody>
      </p:sp>
      <p:sp>
        <p:nvSpPr>
          <p:cNvPr name="TextBox 7" id="7"/>
          <p:cNvSpPr txBox="true"/>
          <p:nvPr/>
        </p:nvSpPr>
        <p:spPr>
          <a:xfrm rot="0">
            <a:off x="5005388" y="8770620"/>
            <a:ext cx="8277225" cy="613411"/>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Montserrat Bold"/>
                <a:ea typeface="Montserrat Bold"/>
                <a:cs typeface="Montserrat Bold"/>
                <a:sym typeface="Montserrat Bold"/>
              </a:rPr>
              <a:t>Presented by : Team CodeBlooded</a:t>
            </a:r>
          </a:p>
        </p:txBody>
      </p:sp>
      <p:sp>
        <p:nvSpPr>
          <p:cNvPr name="TextBox 8" id="8"/>
          <p:cNvSpPr txBox="true"/>
          <p:nvPr/>
        </p:nvSpPr>
        <p:spPr>
          <a:xfrm rot="0">
            <a:off x="4138836" y="7652042"/>
            <a:ext cx="10010329" cy="544829"/>
          </a:xfrm>
          <a:prstGeom prst="rect">
            <a:avLst/>
          </a:prstGeom>
        </p:spPr>
        <p:txBody>
          <a:bodyPr anchor="t" rtlCol="false" tIns="0" lIns="0" bIns="0" rIns="0">
            <a:spAutoFit/>
          </a:bodyPr>
          <a:lstStyle/>
          <a:p>
            <a:pPr algn="ctr">
              <a:lnSpc>
                <a:spcPts val="4199"/>
              </a:lnSpc>
              <a:spcBef>
                <a:spcPct val="0"/>
              </a:spcBef>
            </a:pPr>
            <a:r>
              <a:rPr lang="en-US" b="true" sz="4199">
                <a:solidFill>
                  <a:srgbClr val="FFFFFF"/>
                </a:solidFill>
                <a:latin typeface="Montserrat Bold"/>
                <a:ea typeface="Montserrat Bold"/>
                <a:cs typeface="Montserrat Bold"/>
                <a:sym typeface="Montserrat Bold"/>
              </a:rPr>
              <a:t>An AI Assistant for Asset Allocation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8751" y="1754923"/>
            <a:ext cx="16774220" cy="7925819"/>
          </a:xfrm>
          <a:custGeom>
            <a:avLst/>
            <a:gdLst/>
            <a:ahLst/>
            <a:cxnLst/>
            <a:rect r="r" b="b" t="t" l="l"/>
            <a:pathLst>
              <a:path h="7925819" w="16774220">
                <a:moveTo>
                  <a:pt x="0" y="0"/>
                </a:moveTo>
                <a:lnTo>
                  <a:pt x="16774221" y="0"/>
                </a:lnTo>
                <a:lnTo>
                  <a:pt x="16774221" y="7925819"/>
                </a:lnTo>
                <a:lnTo>
                  <a:pt x="0" y="7925819"/>
                </a:lnTo>
                <a:lnTo>
                  <a:pt x="0" y="0"/>
                </a:lnTo>
                <a:close/>
              </a:path>
            </a:pathLst>
          </a:custGeom>
          <a:blipFill>
            <a:blip r:embed="rId2"/>
            <a:stretch>
              <a:fillRect l="0" t="0" r="0" b="0"/>
            </a:stretch>
          </a:blipFill>
        </p:spPr>
      </p:sp>
      <p:sp>
        <p:nvSpPr>
          <p:cNvPr name="TextBox 3" id="3"/>
          <p:cNvSpPr txBox="true"/>
          <p:nvPr/>
        </p:nvSpPr>
        <p:spPr>
          <a:xfrm rot="0">
            <a:off x="63438" y="75565"/>
            <a:ext cx="1816112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User Interface and Chatbot for Real Time Stock Analysis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624" y="1652258"/>
            <a:ext cx="17030676" cy="8046994"/>
          </a:xfrm>
          <a:custGeom>
            <a:avLst/>
            <a:gdLst/>
            <a:ahLst/>
            <a:cxnLst/>
            <a:rect r="r" b="b" t="t" l="l"/>
            <a:pathLst>
              <a:path h="8046994" w="17030676">
                <a:moveTo>
                  <a:pt x="0" y="0"/>
                </a:moveTo>
                <a:lnTo>
                  <a:pt x="17030676" y="0"/>
                </a:lnTo>
                <a:lnTo>
                  <a:pt x="17030676" y="8046994"/>
                </a:lnTo>
                <a:lnTo>
                  <a:pt x="0" y="8046994"/>
                </a:lnTo>
                <a:lnTo>
                  <a:pt x="0" y="0"/>
                </a:lnTo>
                <a:close/>
              </a:path>
            </a:pathLst>
          </a:custGeom>
          <a:blipFill>
            <a:blip r:embed="rId2"/>
            <a:stretch>
              <a:fillRect l="0" t="0" r="0" b="0"/>
            </a:stretch>
          </a:blipFill>
        </p:spPr>
      </p:sp>
      <p:sp>
        <p:nvSpPr>
          <p:cNvPr name="TextBox 3" id="3"/>
          <p:cNvSpPr txBox="true"/>
          <p:nvPr/>
        </p:nvSpPr>
        <p:spPr>
          <a:xfrm rot="0">
            <a:off x="2132261" y="75565"/>
            <a:ext cx="14023479"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Stock Price Prediction using Historical 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10001" y="1835546"/>
            <a:ext cx="14272949" cy="7764351"/>
          </a:xfrm>
          <a:custGeom>
            <a:avLst/>
            <a:gdLst/>
            <a:ahLst/>
            <a:cxnLst/>
            <a:rect r="r" b="b" t="t" l="l"/>
            <a:pathLst>
              <a:path h="7764351" w="14272949">
                <a:moveTo>
                  <a:pt x="0" y="0"/>
                </a:moveTo>
                <a:lnTo>
                  <a:pt x="14272949" y="0"/>
                </a:lnTo>
                <a:lnTo>
                  <a:pt x="14272949" y="7764351"/>
                </a:lnTo>
                <a:lnTo>
                  <a:pt x="0" y="7764351"/>
                </a:lnTo>
                <a:lnTo>
                  <a:pt x="0" y="0"/>
                </a:lnTo>
                <a:close/>
              </a:path>
            </a:pathLst>
          </a:custGeom>
          <a:blipFill>
            <a:blip r:embed="rId2"/>
            <a:stretch>
              <a:fillRect l="-3647" t="-16535" r="-3121" b="0"/>
            </a:stretch>
          </a:blipFill>
        </p:spPr>
      </p:sp>
      <p:sp>
        <p:nvSpPr>
          <p:cNvPr name="TextBox 3" id="3"/>
          <p:cNvSpPr txBox="true"/>
          <p:nvPr/>
        </p:nvSpPr>
        <p:spPr>
          <a:xfrm rot="0">
            <a:off x="3084694" y="141605"/>
            <a:ext cx="1232356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An AI Powered Stock Market Predictor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9041" y="1044908"/>
            <a:ext cx="16729918" cy="9242092"/>
          </a:xfrm>
          <a:custGeom>
            <a:avLst/>
            <a:gdLst/>
            <a:ahLst/>
            <a:cxnLst/>
            <a:rect r="r" b="b" t="t" l="l"/>
            <a:pathLst>
              <a:path h="9242092" w="16729918">
                <a:moveTo>
                  <a:pt x="0" y="0"/>
                </a:moveTo>
                <a:lnTo>
                  <a:pt x="16729918" y="0"/>
                </a:lnTo>
                <a:lnTo>
                  <a:pt x="16729918" y="9242092"/>
                </a:lnTo>
                <a:lnTo>
                  <a:pt x="0" y="9242092"/>
                </a:lnTo>
                <a:lnTo>
                  <a:pt x="0" y="0"/>
                </a:lnTo>
                <a:close/>
              </a:path>
            </a:pathLst>
          </a:custGeom>
          <a:blipFill>
            <a:blip r:embed="rId2"/>
            <a:stretch>
              <a:fillRect l="-2881" t="-13586" r="-2578" b="0"/>
            </a:stretch>
          </a:blipFill>
        </p:spPr>
      </p:sp>
      <p:sp>
        <p:nvSpPr>
          <p:cNvPr name="TextBox 3" id="3"/>
          <p:cNvSpPr txBox="true"/>
          <p:nvPr/>
        </p:nvSpPr>
        <p:spPr>
          <a:xfrm rot="0">
            <a:off x="1220316" y="75565"/>
            <a:ext cx="15847368"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 chatbot that uses AI to provide financial advice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31802" y="1993899"/>
            <a:ext cx="14624396" cy="8336469"/>
          </a:xfrm>
          <a:custGeom>
            <a:avLst/>
            <a:gdLst/>
            <a:ahLst/>
            <a:cxnLst/>
            <a:rect r="r" b="b" t="t" l="l"/>
            <a:pathLst>
              <a:path h="8336469" w="14624396">
                <a:moveTo>
                  <a:pt x="0" y="0"/>
                </a:moveTo>
                <a:lnTo>
                  <a:pt x="14624396" y="0"/>
                </a:lnTo>
                <a:lnTo>
                  <a:pt x="14624396" y="8336469"/>
                </a:lnTo>
                <a:lnTo>
                  <a:pt x="0" y="8336469"/>
                </a:lnTo>
                <a:lnTo>
                  <a:pt x="0" y="0"/>
                </a:lnTo>
                <a:close/>
              </a:path>
            </a:pathLst>
          </a:custGeom>
          <a:blipFill>
            <a:blip r:embed="rId2"/>
            <a:stretch>
              <a:fillRect l="-4333" t="-13586" r="-4488" b="0"/>
            </a:stretch>
          </a:blipFill>
        </p:spPr>
      </p:sp>
      <p:sp>
        <p:nvSpPr>
          <p:cNvPr name="TextBox 3" id="3"/>
          <p:cNvSpPr txBox="true"/>
          <p:nvPr/>
        </p:nvSpPr>
        <p:spPr>
          <a:xfrm rot="0">
            <a:off x="0" y="104140"/>
            <a:ext cx="18288000" cy="1889759"/>
          </a:xfrm>
          <a:prstGeom prst="rect">
            <a:avLst/>
          </a:prstGeom>
        </p:spPr>
        <p:txBody>
          <a:bodyPr anchor="t" rtlCol="false" tIns="0" lIns="0" bIns="0" rIns="0">
            <a:spAutoFit/>
          </a:bodyPr>
          <a:lstStyle/>
          <a:p>
            <a:pPr algn="l">
              <a:lnSpc>
                <a:spcPts val="5040"/>
              </a:lnSpc>
            </a:pPr>
            <a:r>
              <a:rPr lang="en-US" sz="3600" b="true">
                <a:solidFill>
                  <a:srgbClr val="000000"/>
                </a:solidFill>
                <a:latin typeface="Canva Sans Bold"/>
                <a:ea typeface="Canva Sans Bold"/>
                <a:cs typeface="Canva Sans Bold"/>
                <a:sym typeface="Canva Sans Bold"/>
              </a:rPr>
              <a:t>The chatbot strategically advices you to create different assets across various finance portfolios based on your risk assessment level along with real time news updates that might affect any stock market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047495"/>
            <a:ext cx="15043080" cy="8239505"/>
          </a:xfrm>
          <a:custGeom>
            <a:avLst/>
            <a:gdLst/>
            <a:ahLst/>
            <a:cxnLst/>
            <a:rect r="r" b="b" t="t" l="l"/>
            <a:pathLst>
              <a:path h="8239505" w="15043080">
                <a:moveTo>
                  <a:pt x="0" y="0"/>
                </a:moveTo>
                <a:lnTo>
                  <a:pt x="15043080" y="0"/>
                </a:lnTo>
                <a:lnTo>
                  <a:pt x="15043080" y="8239505"/>
                </a:lnTo>
                <a:lnTo>
                  <a:pt x="0" y="8239505"/>
                </a:lnTo>
                <a:lnTo>
                  <a:pt x="0" y="0"/>
                </a:lnTo>
                <a:close/>
              </a:path>
            </a:pathLst>
          </a:custGeom>
          <a:blipFill>
            <a:blip r:embed="rId2"/>
            <a:stretch>
              <a:fillRect l="-2894" t="-14180" r="-3045" b="-901"/>
            </a:stretch>
          </a:blipFill>
        </p:spPr>
      </p:sp>
      <p:sp>
        <p:nvSpPr>
          <p:cNvPr name="TextBox 3" id="3"/>
          <p:cNvSpPr txBox="true"/>
          <p:nvPr/>
        </p:nvSpPr>
        <p:spPr>
          <a:xfrm rot="0">
            <a:off x="0" y="75565"/>
            <a:ext cx="18288000"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It presents the asset allocation information to the user in a comprehensive pie chart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52678" y="2071527"/>
            <a:ext cx="14582644" cy="7877980"/>
          </a:xfrm>
          <a:custGeom>
            <a:avLst/>
            <a:gdLst/>
            <a:ahLst/>
            <a:cxnLst/>
            <a:rect r="r" b="b" t="t" l="l"/>
            <a:pathLst>
              <a:path h="7877980" w="14582644">
                <a:moveTo>
                  <a:pt x="0" y="0"/>
                </a:moveTo>
                <a:lnTo>
                  <a:pt x="14582644" y="0"/>
                </a:lnTo>
                <a:lnTo>
                  <a:pt x="14582644" y="7877981"/>
                </a:lnTo>
                <a:lnTo>
                  <a:pt x="0" y="7877981"/>
                </a:lnTo>
                <a:lnTo>
                  <a:pt x="0" y="0"/>
                </a:lnTo>
                <a:close/>
              </a:path>
            </a:pathLst>
          </a:custGeom>
          <a:blipFill>
            <a:blip r:embed="rId2"/>
            <a:stretch>
              <a:fillRect l="-3617" t="-13691" r="-3539" b="-4329"/>
            </a:stretch>
          </a:blipFill>
        </p:spPr>
      </p:sp>
      <p:sp>
        <p:nvSpPr>
          <p:cNvPr name="TextBox 3" id="3"/>
          <p:cNvSpPr txBox="true"/>
          <p:nvPr/>
        </p:nvSpPr>
        <p:spPr>
          <a:xfrm rot="0">
            <a:off x="0" y="75565"/>
            <a:ext cx="18288000"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It helps the user analyse the stock trends in real time with graphs for visualisation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51691" y="275884"/>
            <a:ext cx="14584617" cy="9735232"/>
          </a:xfrm>
          <a:custGeom>
            <a:avLst/>
            <a:gdLst/>
            <a:ahLst/>
            <a:cxnLst/>
            <a:rect r="r" b="b" t="t" l="l"/>
            <a:pathLst>
              <a:path h="9735232" w="14584617">
                <a:moveTo>
                  <a:pt x="0" y="0"/>
                </a:moveTo>
                <a:lnTo>
                  <a:pt x="14584618" y="0"/>
                </a:lnTo>
                <a:lnTo>
                  <a:pt x="14584618" y="9735232"/>
                </a:lnTo>
                <a:lnTo>
                  <a:pt x="0" y="9735232"/>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731762" y="1410919"/>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15939739" y="3593303"/>
            <a:ext cx="2456682" cy="0"/>
          </a:xfrm>
          <a:prstGeom prst="line">
            <a:avLst/>
          </a:prstGeom>
          <a:ln cap="rnd" w="28575">
            <a:solidFill>
              <a:srgbClr val="D9D9D9"/>
            </a:solidFill>
            <a:prstDash val="solid"/>
            <a:headEnd type="none" len="sm" w="sm"/>
            <a:tailEnd type="none" len="sm" w="sm"/>
          </a:ln>
        </p:spPr>
      </p:sp>
      <p:sp>
        <p:nvSpPr>
          <p:cNvPr name="Freeform 4" id="4"/>
          <p:cNvSpPr/>
          <p:nvPr/>
        </p:nvSpPr>
        <p:spPr>
          <a:xfrm flipH="false" flipV="false" rot="0">
            <a:off x="258592" y="424667"/>
            <a:ext cx="8389036" cy="4718833"/>
          </a:xfrm>
          <a:custGeom>
            <a:avLst/>
            <a:gdLst/>
            <a:ahLst/>
            <a:cxnLst/>
            <a:rect r="r" b="b" t="t" l="l"/>
            <a:pathLst>
              <a:path h="4718833" w="8389036">
                <a:moveTo>
                  <a:pt x="0" y="0"/>
                </a:moveTo>
                <a:lnTo>
                  <a:pt x="8389036" y="0"/>
                </a:lnTo>
                <a:lnTo>
                  <a:pt x="8389036" y="4718833"/>
                </a:lnTo>
                <a:lnTo>
                  <a:pt x="0" y="4718833"/>
                </a:lnTo>
                <a:lnTo>
                  <a:pt x="0" y="0"/>
                </a:lnTo>
                <a:close/>
              </a:path>
            </a:pathLst>
          </a:custGeom>
          <a:blipFill>
            <a:blip r:embed="rId4"/>
            <a:stretch>
              <a:fillRect l="0" t="0" r="0" b="0"/>
            </a:stretch>
          </a:blipFill>
        </p:spPr>
      </p:sp>
      <p:sp>
        <p:nvSpPr>
          <p:cNvPr name="TextBox 5" id="5"/>
          <p:cNvSpPr txBox="true"/>
          <p:nvPr/>
        </p:nvSpPr>
        <p:spPr>
          <a:xfrm rot="0">
            <a:off x="9144000" y="1312982"/>
            <a:ext cx="6787591" cy="2075743"/>
          </a:xfrm>
          <a:prstGeom prst="rect">
            <a:avLst/>
          </a:prstGeom>
        </p:spPr>
        <p:txBody>
          <a:bodyPr anchor="t" rtlCol="false" tIns="0" lIns="0" bIns="0" rIns="0">
            <a:spAutoFit/>
          </a:bodyPr>
          <a:lstStyle/>
          <a:p>
            <a:pPr algn="l">
              <a:lnSpc>
                <a:spcPts val="8057"/>
              </a:lnSpc>
              <a:spcBef>
                <a:spcPct val="0"/>
              </a:spcBef>
            </a:pPr>
            <a:r>
              <a:rPr lang="en-US" b="true" sz="8057">
                <a:solidFill>
                  <a:srgbClr val="19598D"/>
                </a:solidFill>
                <a:latin typeface="Montserrat Ultra-Bold"/>
                <a:ea typeface="Montserrat Ultra-Bold"/>
                <a:cs typeface="Montserrat Ultra-Bold"/>
                <a:sym typeface="Montserrat Ultra-Bold"/>
              </a:rPr>
              <a:t>Problem Statement</a:t>
            </a:r>
          </a:p>
        </p:txBody>
      </p:sp>
      <p:sp>
        <p:nvSpPr>
          <p:cNvPr name="TextBox 6" id="6"/>
          <p:cNvSpPr txBox="true"/>
          <p:nvPr/>
        </p:nvSpPr>
        <p:spPr>
          <a:xfrm rot="0">
            <a:off x="9144000" y="3715157"/>
            <a:ext cx="6787591" cy="1581150"/>
          </a:xfrm>
          <a:prstGeom prst="rect">
            <a:avLst/>
          </a:prstGeom>
        </p:spPr>
        <p:txBody>
          <a:bodyPr anchor="t" rtlCol="false" tIns="0" lIns="0" bIns="0" rIns="0">
            <a:spAutoFit/>
          </a:bodyPr>
          <a:lstStyle/>
          <a:p>
            <a:pPr algn="l">
              <a:lnSpc>
                <a:spcPts val="4200"/>
              </a:lnSpc>
            </a:pPr>
            <a:r>
              <a:rPr lang="en-US" sz="3000">
                <a:solidFill>
                  <a:srgbClr val="000000"/>
                </a:solidFill>
                <a:latin typeface="Montserrat"/>
                <a:ea typeface="Montserrat"/>
                <a:cs typeface="Montserrat"/>
                <a:sym typeface="Montserrat"/>
              </a:rPr>
              <a:t>Enhancing Portfolio management through AI-Powered Asset Allocation</a:t>
            </a:r>
          </a:p>
        </p:txBody>
      </p:sp>
      <p:sp>
        <p:nvSpPr>
          <p:cNvPr name="TextBox 7" id="7"/>
          <p:cNvSpPr txBox="true"/>
          <p:nvPr/>
        </p:nvSpPr>
        <p:spPr>
          <a:xfrm rot="0">
            <a:off x="1026614" y="5979505"/>
            <a:ext cx="15242028" cy="2601459"/>
          </a:xfrm>
          <a:prstGeom prst="rect">
            <a:avLst/>
          </a:prstGeom>
        </p:spPr>
        <p:txBody>
          <a:bodyPr anchor="t" rtlCol="false" tIns="0" lIns="0" bIns="0" rIns="0">
            <a:spAutoFit/>
          </a:bodyPr>
          <a:lstStyle/>
          <a:p>
            <a:pPr algn="just">
              <a:lnSpc>
                <a:spcPts val="4137"/>
              </a:lnSpc>
            </a:pPr>
            <a:r>
              <a:rPr lang="en-US" sz="2955">
                <a:solidFill>
                  <a:srgbClr val="19598D"/>
                </a:solidFill>
                <a:latin typeface="Montserrat"/>
                <a:ea typeface="Montserrat"/>
                <a:cs typeface="Montserrat"/>
                <a:sym typeface="Montserrat"/>
              </a:rPr>
              <a:t>AI-powered asset allocation is revolutionizing portfolio management by leveraging advanced algorithms, real-time data analysis, and predictive analytics to optimize investment decisions. This approach ensures portfolios are not only aligned with investors' financial goals but also adapt dynamically to changing market conditions, enhancing returns while managing risks.</a:t>
            </a:r>
          </a:p>
        </p:txBody>
      </p:sp>
      <p:sp>
        <p:nvSpPr>
          <p:cNvPr name="TextBox 8" id="8"/>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CodeBlooded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85813" y="-158270"/>
            <a:ext cx="19659626" cy="6857990"/>
          </a:xfrm>
          <a:prstGeom prst="rect">
            <a:avLst/>
          </a:prstGeom>
          <a:solidFill>
            <a:srgbClr val="19598D"/>
          </a:solidFill>
        </p:spPr>
      </p:sp>
      <p:sp>
        <p:nvSpPr>
          <p:cNvPr name="AutoShape 3" id="3"/>
          <p:cNvSpPr/>
          <p:nvPr/>
        </p:nvSpPr>
        <p:spPr>
          <a:xfrm rot="0">
            <a:off x="9640829" y="4185866"/>
            <a:ext cx="3569582" cy="4231220"/>
          </a:xfrm>
          <a:prstGeom prst="rect">
            <a:avLst/>
          </a:prstGeom>
          <a:solidFill>
            <a:srgbClr val="000000">
              <a:alpha val="33725"/>
            </a:srgbClr>
          </a:solidFill>
        </p:spPr>
      </p:sp>
      <p:sp>
        <p:nvSpPr>
          <p:cNvPr name="AutoShape 4" id="4"/>
          <p:cNvSpPr/>
          <p:nvPr/>
        </p:nvSpPr>
        <p:spPr>
          <a:xfrm rot="0">
            <a:off x="13861168" y="4185866"/>
            <a:ext cx="3569582" cy="4231220"/>
          </a:xfrm>
          <a:prstGeom prst="rect">
            <a:avLst/>
          </a:prstGeom>
          <a:solidFill>
            <a:srgbClr val="000000">
              <a:alpha val="33725"/>
            </a:srgbClr>
          </a:solidFill>
        </p:spPr>
      </p:sp>
      <p:sp>
        <p:nvSpPr>
          <p:cNvPr name="AutoShape 5" id="5"/>
          <p:cNvSpPr/>
          <p:nvPr/>
        </p:nvSpPr>
        <p:spPr>
          <a:xfrm rot="0">
            <a:off x="1200150" y="4185866"/>
            <a:ext cx="3569582" cy="4231220"/>
          </a:xfrm>
          <a:prstGeom prst="rect">
            <a:avLst/>
          </a:prstGeom>
          <a:solidFill>
            <a:srgbClr val="000000">
              <a:alpha val="33725"/>
            </a:srgbClr>
          </a:solidFill>
        </p:spPr>
      </p:sp>
      <p:sp>
        <p:nvSpPr>
          <p:cNvPr name="AutoShape 6" id="6"/>
          <p:cNvSpPr/>
          <p:nvPr/>
        </p:nvSpPr>
        <p:spPr>
          <a:xfrm rot="0">
            <a:off x="5420489" y="4185866"/>
            <a:ext cx="3569582" cy="4231220"/>
          </a:xfrm>
          <a:prstGeom prst="rect">
            <a:avLst/>
          </a:prstGeom>
          <a:solidFill>
            <a:srgbClr val="000000">
              <a:alpha val="33725"/>
            </a:srgbClr>
          </a:solidFill>
        </p:spPr>
      </p:sp>
      <p:sp>
        <p:nvSpPr>
          <p:cNvPr name="AutoShape 7" id="7"/>
          <p:cNvSpPr/>
          <p:nvPr/>
        </p:nvSpPr>
        <p:spPr>
          <a:xfrm rot="0">
            <a:off x="9469379" y="4023941"/>
            <a:ext cx="3569582" cy="4220278"/>
          </a:xfrm>
          <a:prstGeom prst="rect">
            <a:avLst/>
          </a:prstGeom>
          <a:solidFill>
            <a:srgbClr val="FFFFFF"/>
          </a:solidFill>
        </p:spPr>
      </p:sp>
      <p:sp>
        <p:nvSpPr>
          <p:cNvPr name="AutoShape 8" id="8"/>
          <p:cNvSpPr/>
          <p:nvPr/>
        </p:nvSpPr>
        <p:spPr>
          <a:xfrm rot="0">
            <a:off x="13689718" y="4023941"/>
            <a:ext cx="3569582" cy="4220278"/>
          </a:xfrm>
          <a:prstGeom prst="rect">
            <a:avLst/>
          </a:prstGeom>
          <a:solidFill>
            <a:srgbClr val="FFFFFF"/>
          </a:solidFill>
        </p:spPr>
      </p:sp>
      <p:sp>
        <p:nvSpPr>
          <p:cNvPr name="AutoShape 9" id="9"/>
          <p:cNvSpPr/>
          <p:nvPr/>
        </p:nvSpPr>
        <p:spPr>
          <a:xfrm rot="0">
            <a:off x="1028700" y="4023941"/>
            <a:ext cx="3569582" cy="4220278"/>
          </a:xfrm>
          <a:prstGeom prst="rect">
            <a:avLst/>
          </a:prstGeom>
          <a:solidFill>
            <a:srgbClr val="FFFFFF"/>
          </a:solidFill>
        </p:spPr>
      </p:sp>
      <p:sp>
        <p:nvSpPr>
          <p:cNvPr name="AutoShape 10" id="10"/>
          <p:cNvSpPr/>
          <p:nvPr/>
        </p:nvSpPr>
        <p:spPr>
          <a:xfrm rot="0">
            <a:off x="5249039" y="4023941"/>
            <a:ext cx="3569582" cy="4220278"/>
          </a:xfrm>
          <a:prstGeom prst="rect">
            <a:avLst/>
          </a:prstGeom>
          <a:solidFill>
            <a:srgbClr val="FFFFFF"/>
          </a:solidFill>
        </p:spPr>
      </p:sp>
      <p:sp>
        <p:nvSpPr>
          <p:cNvPr name="TextBox 11" id="11"/>
          <p:cNvSpPr txBox="true"/>
          <p:nvPr/>
        </p:nvSpPr>
        <p:spPr>
          <a:xfrm rot="0">
            <a:off x="5126492" y="803767"/>
            <a:ext cx="8035017" cy="1060451"/>
          </a:xfrm>
          <a:prstGeom prst="rect">
            <a:avLst/>
          </a:prstGeom>
        </p:spPr>
        <p:txBody>
          <a:bodyPr anchor="t" rtlCol="false" tIns="0" lIns="0" bIns="0" rIns="0">
            <a:spAutoFit/>
          </a:bodyPr>
          <a:lstStyle/>
          <a:p>
            <a:pPr algn="ctr">
              <a:lnSpc>
                <a:spcPts val="8000"/>
              </a:lnSpc>
              <a:spcBef>
                <a:spcPct val="0"/>
              </a:spcBef>
            </a:pPr>
            <a:r>
              <a:rPr lang="en-US" b="true" sz="8000">
                <a:solidFill>
                  <a:srgbClr val="FFFFFF"/>
                </a:solidFill>
                <a:latin typeface="Montserrat Ultra-Bold"/>
                <a:ea typeface="Montserrat Ultra-Bold"/>
                <a:cs typeface="Montserrat Ultra-Bold"/>
                <a:sym typeface="Montserrat Ultra-Bold"/>
              </a:rPr>
              <a:t>Goals</a:t>
            </a:r>
          </a:p>
        </p:txBody>
      </p:sp>
      <p:sp>
        <p:nvSpPr>
          <p:cNvPr name="TextBox 12" id="12"/>
          <p:cNvSpPr txBox="true"/>
          <p:nvPr/>
        </p:nvSpPr>
        <p:spPr>
          <a:xfrm rot="0">
            <a:off x="1147397" y="1845484"/>
            <a:ext cx="15993206" cy="1617041"/>
          </a:xfrm>
          <a:prstGeom prst="rect">
            <a:avLst/>
          </a:prstGeom>
        </p:spPr>
        <p:txBody>
          <a:bodyPr anchor="t" rtlCol="false" tIns="0" lIns="0" bIns="0" rIns="0">
            <a:spAutoFit/>
          </a:bodyPr>
          <a:lstStyle/>
          <a:p>
            <a:pPr algn="l">
              <a:lnSpc>
                <a:spcPts val="4321"/>
              </a:lnSpc>
            </a:pPr>
            <a:r>
              <a:rPr lang="en-US" sz="3086">
                <a:solidFill>
                  <a:srgbClr val="FFFFFF"/>
                </a:solidFill>
                <a:latin typeface="Montserrat"/>
                <a:ea typeface="Montserrat"/>
                <a:cs typeface="Montserrat"/>
                <a:sym typeface="Montserrat"/>
              </a:rPr>
              <a:t>Asset allocation across various finance portfolios challenges entrepreneurs and civilians alike. It is something everyone wants to get right to save the money and invest it in a riskfree yet profit-generating portfolio. Our main objectives are:</a:t>
            </a:r>
          </a:p>
        </p:txBody>
      </p:sp>
      <p:sp>
        <p:nvSpPr>
          <p:cNvPr name="TextBox 13" id="13"/>
          <p:cNvSpPr txBox="true"/>
          <p:nvPr/>
        </p:nvSpPr>
        <p:spPr>
          <a:xfrm rot="0">
            <a:off x="1266094" y="4357687"/>
            <a:ext cx="3094794" cy="1180465"/>
          </a:xfrm>
          <a:prstGeom prst="rect">
            <a:avLst/>
          </a:prstGeom>
        </p:spPr>
        <p:txBody>
          <a:bodyPr anchor="t" rtlCol="false" tIns="0" lIns="0" bIns="0" rIns="0">
            <a:spAutoFit/>
          </a:bodyPr>
          <a:lstStyle/>
          <a:p>
            <a:pPr algn="ctr">
              <a:lnSpc>
                <a:spcPts val="4760"/>
              </a:lnSpc>
            </a:pPr>
            <a:r>
              <a:rPr lang="en-US" b="true" sz="3400">
                <a:solidFill>
                  <a:srgbClr val="19598D"/>
                </a:solidFill>
                <a:latin typeface="Montserrat Bold"/>
                <a:ea typeface="Montserrat Bold"/>
                <a:cs typeface="Montserrat Bold"/>
                <a:sym typeface="Montserrat Bold"/>
              </a:rPr>
              <a:t>Portfolio Management</a:t>
            </a:r>
          </a:p>
        </p:txBody>
      </p:sp>
      <p:sp>
        <p:nvSpPr>
          <p:cNvPr name="TextBox 14" id="14"/>
          <p:cNvSpPr txBox="true"/>
          <p:nvPr/>
        </p:nvSpPr>
        <p:spPr>
          <a:xfrm rot="0">
            <a:off x="5486433" y="4357687"/>
            <a:ext cx="3094794" cy="2380615"/>
          </a:xfrm>
          <a:prstGeom prst="rect">
            <a:avLst/>
          </a:prstGeom>
        </p:spPr>
        <p:txBody>
          <a:bodyPr anchor="t" rtlCol="false" tIns="0" lIns="0" bIns="0" rIns="0">
            <a:spAutoFit/>
          </a:bodyPr>
          <a:lstStyle/>
          <a:p>
            <a:pPr algn="ctr">
              <a:lnSpc>
                <a:spcPts val="4759"/>
              </a:lnSpc>
            </a:pPr>
            <a:r>
              <a:rPr lang="en-US" b="true" sz="3399">
                <a:solidFill>
                  <a:srgbClr val="19598D"/>
                </a:solidFill>
                <a:latin typeface="Montserrat Bold"/>
                <a:ea typeface="Montserrat Bold"/>
                <a:cs typeface="Montserrat Bold"/>
                <a:sym typeface="Montserrat Bold"/>
              </a:rPr>
              <a:t>Risk Assessment and Optimisation</a:t>
            </a:r>
          </a:p>
        </p:txBody>
      </p:sp>
      <p:sp>
        <p:nvSpPr>
          <p:cNvPr name="TextBox 15" id="15"/>
          <p:cNvSpPr txBox="true"/>
          <p:nvPr/>
        </p:nvSpPr>
        <p:spPr>
          <a:xfrm rot="0">
            <a:off x="9706773" y="4367212"/>
            <a:ext cx="3094794" cy="514350"/>
          </a:xfrm>
          <a:prstGeom prst="rect">
            <a:avLst/>
          </a:prstGeom>
        </p:spPr>
        <p:txBody>
          <a:bodyPr anchor="t" rtlCol="false" tIns="0" lIns="0" bIns="0" rIns="0">
            <a:spAutoFit/>
          </a:bodyPr>
          <a:lstStyle/>
          <a:p>
            <a:pPr algn="ctr">
              <a:lnSpc>
                <a:spcPts val="4200"/>
              </a:lnSpc>
            </a:pPr>
            <a:r>
              <a:rPr lang="en-US" b="true" sz="3000">
                <a:solidFill>
                  <a:srgbClr val="19598D"/>
                </a:solidFill>
                <a:latin typeface="Montserrat Bold"/>
                <a:ea typeface="Montserrat Bold"/>
                <a:cs typeface="Montserrat Bold"/>
                <a:sym typeface="Montserrat Bold"/>
              </a:rPr>
              <a:t>Personalisation</a:t>
            </a:r>
          </a:p>
        </p:txBody>
      </p:sp>
      <p:sp>
        <p:nvSpPr>
          <p:cNvPr name="TextBox 16" id="16"/>
          <p:cNvSpPr txBox="true"/>
          <p:nvPr/>
        </p:nvSpPr>
        <p:spPr>
          <a:xfrm rot="0">
            <a:off x="13927112" y="4357687"/>
            <a:ext cx="3094794" cy="1780540"/>
          </a:xfrm>
          <a:prstGeom prst="rect">
            <a:avLst/>
          </a:prstGeom>
        </p:spPr>
        <p:txBody>
          <a:bodyPr anchor="t" rtlCol="false" tIns="0" lIns="0" bIns="0" rIns="0">
            <a:spAutoFit/>
          </a:bodyPr>
          <a:lstStyle/>
          <a:p>
            <a:pPr algn="ctr">
              <a:lnSpc>
                <a:spcPts val="4759"/>
              </a:lnSpc>
            </a:pPr>
            <a:r>
              <a:rPr lang="en-US" b="true" sz="3399">
                <a:solidFill>
                  <a:srgbClr val="19598D"/>
                </a:solidFill>
                <a:latin typeface="Montserrat Bold"/>
                <a:ea typeface="Montserrat Bold"/>
                <a:cs typeface="Montserrat Bold"/>
                <a:sym typeface="Montserrat Bold"/>
              </a:rPr>
              <a:t>Scenario Analysis and Forecasting</a:t>
            </a:r>
          </a:p>
        </p:txBody>
      </p:sp>
      <p:sp>
        <p:nvSpPr>
          <p:cNvPr name="Freeform 17" id="17"/>
          <p:cNvSpPr/>
          <p:nvPr/>
        </p:nvSpPr>
        <p:spPr>
          <a:xfrm flipH="false" flipV="false" rot="0">
            <a:off x="16377677" y="923192"/>
            <a:ext cx="844062" cy="211015"/>
          </a:xfrm>
          <a:custGeom>
            <a:avLst/>
            <a:gdLst/>
            <a:ahLst/>
            <a:cxnLst/>
            <a:rect r="r" b="b" t="t" l="l"/>
            <a:pathLst>
              <a:path h="211015" w="844062">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10800000">
            <a:off x="1028700" y="923192"/>
            <a:ext cx="844062" cy="211015"/>
          </a:xfrm>
          <a:custGeom>
            <a:avLst/>
            <a:gdLst/>
            <a:ahLst/>
            <a:cxnLst/>
            <a:rect r="r" b="b" t="t" l="l"/>
            <a:pathLst>
              <a:path h="211015" w="844062">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2155670" y="9296400"/>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:CodeBlooded</a:t>
            </a:r>
          </a:p>
        </p:txBody>
      </p:sp>
      <p:sp>
        <p:nvSpPr>
          <p:cNvPr name="AutoShape 20" id="20"/>
          <p:cNvSpPr/>
          <p:nvPr/>
        </p:nvSpPr>
        <p:spPr>
          <a:xfrm rot="23662">
            <a:off x="13861144" y="1014412"/>
            <a:ext cx="2075766" cy="0"/>
          </a:xfrm>
          <a:prstGeom prst="line">
            <a:avLst/>
          </a:prstGeom>
          <a:ln cap="rnd" w="28575">
            <a:solidFill>
              <a:srgbClr val="FFFFFF">
                <a:alpha val="74902"/>
              </a:srgbClr>
            </a:solidFill>
            <a:prstDash val="solid"/>
            <a:headEnd type="none" len="sm" w="sm"/>
            <a:tailEnd type="none" len="sm" w="sm"/>
          </a:ln>
        </p:spPr>
      </p:sp>
      <p:sp>
        <p:nvSpPr>
          <p:cNvPr name="AutoShape 21" id="21"/>
          <p:cNvSpPr/>
          <p:nvPr/>
        </p:nvSpPr>
        <p:spPr>
          <a:xfrm rot="-10776337">
            <a:off x="2313529" y="1014413"/>
            <a:ext cx="2075766" cy="0"/>
          </a:xfrm>
          <a:prstGeom prst="line">
            <a:avLst/>
          </a:prstGeom>
          <a:ln cap="rnd" w="28575">
            <a:solidFill>
              <a:srgbClr val="FFFFFF">
                <a:alpha val="74902"/>
              </a:srgbClr>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01285" y="0"/>
            <a:ext cx="8686715" cy="10287000"/>
            <a:chOff x="0" y="0"/>
            <a:chExt cx="11582287" cy="13716000"/>
          </a:xfrm>
        </p:grpSpPr>
        <p:pic>
          <p:nvPicPr>
            <p:cNvPr name="Picture 3" id="3"/>
            <p:cNvPicPr>
              <a:picLocks noChangeAspect="true"/>
            </p:cNvPicPr>
            <p:nvPr/>
          </p:nvPicPr>
          <p:blipFill>
            <a:blip r:embed="rId2"/>
            <a:srcRect l="21843" t="0" r="21843" b="0"/>
            <a:stretch>
              <a:fillRect/>
            </a:stretch>
          </p:blipFill>
          <p:spPr>
            <a:xfrm flipH="false" flipV="false">
              <a:off x="0" y="0"/>
              <a:ext cx="11582287" cy="13716000"/>
            </a:xfrm>
            <a:prstGeom prst="rect">
              <a:avLst/>
            </a:prstGeom>
          </p:spPr>
        </p:pic>
      </p:grpSp>
      <p:sp>
        <p:nvSpPr>
          <p:cNvPr name="Freeform 4" id="4"/>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grpSp>
        <p:nvGrpSpPr>
          <p:cNvPr name="Group 6" id="6"/>
          <p:cNvGrpSpPr/>
          <p:nvPr/>
        </p:nvGrpSpPr>
        <p:grpSpPr>
          <a:xfrm rot="0">
            <a:off x="1550938" y="5466209"/>
            <a:ext cx="577806" cy="57780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grpSp>
        <p:nvGrpSpPr>
          <p:cNvPr name="Group 8" id="8"/>
          <p:cNvGrpSpPr/>
          <p:nvPr/>
        </p:nvGrpSpPr>
        <p:grpSpPr>
          <a:xfrm rot="0">
            <a:off x="1550938" y="7966226"/>
            <a:ext cx="577806" cy="57780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
        <p:nvSpPr>
          <p:cNvPr name="TextBox 10" id="10"/>
          <p:cNvSpPr txBox="true"/>
          <p:nvPr/>
        </p:nvSpPr>
        <p:spPr>
          <a:xfrm rot="0">
            <a:off x="1550938" y="818661"/>
            <a:ext cx="6308824" cy="2070101"/>
          </a:xfrm>
          <a:prstGeom prst="rect">
            <a:avLst/>
          </a:prstGeom>
        </p:spPr>
        <p:txBody>
          <a:bodyPr anchor="t" rtlCol="false" tIns="0" lIns="0" bIns="0" rIns="0">
            <a:spAutoFit/>
          </a:bodyPr>
          <a:lstStyle/>
          <a:p>
            <a:pPr algn="l">
              <a:lnSpc>
                <a:spcPts val="8000"/>
              </a:lnSpc>
              <a:spcBef>
                <a:spcPct val="0"/>
              </a:spcBef>
            </a:pPr>
            <a:r>
              <a:rPr lang="en-US" b="true" sz="8000">
                <a:solidFill>
                  <a:srgbClr val="19598D"/>
                </a:solidFill>
                <a:latin typeface="Montserrat Ultra-Bold"/>
                <a:ea typeface="Montserrat Ultra-Bold"/>
                <a:cs typeface="Montserrat Ultra-Bold"/>
                <a:sym typeface="Montserrat Ultra-Bold"/>
              </a:rPr>
              <a:t>Solution or Strategy</a:t>
            </a:r>
          </a:p>
        </p:txBody>
      </p:sp>
      <p:sp>
        <p:nvSpPr>
          <p:cNvPr name="TextBox 11" id="11"/>
          <p:cNvSpPr txBox="true"/>
          <p:nvPr/>
        </p:nvSpPr>
        <p:spPr>
          <a:xfrm rot="0">
            <a:off x="1550938" y="3172589"/>
            <a:ext cx="6308824" cy="1884045"/>
          </a:xfrm>
          <a:prstGeom prst="rect">
            <a:avLst/>
          </a:prstGeom>
        </p:spPr>
        <p:txBody>
          <a:bodyPr anchor="t" rtlCol="false" tIns="0" lIns="0" bIns="0" rIns="0">
            <a:spAutoFit/>
          </a:bodyPr>
          <a:lstStyle/>
          <a:p>
            <a:pPr algn="just">
              <a:lnSpc>
                <a:spcPts val="3779"/>
              </a:lnSpc>
            </a:pPr>
            <a:r>
              <a:rPr lang="en-US" sz="2699">
                <a:solidFill>
                  <a:srgbClr val="000000"/>
                </a:solidFill>
                <a:latin typeface="Montserrat"/>
                <a:ea typeface="Montserrat"/>
                <a:cs typeface="Montserrat"/>
                <a:sym typeface="Montserrat"/>
              </a:rPr>
              <a:t>We propose to tackle this challenge everyone faces based on mathematical predictions and risk calculations. </a:t>
            </a:r>
          </a:p>
        </p:txBody>
      </p:sp>
      <p:sp>
        <p:nvSpPr>
          <p:cNvPr name="TextBox 12" id="12"/>
          <p:cNvSpPr txBox="true"/>
          <p:nvPr/>
        </p:nvSpPr>
        <p:spPr>
          <a:xfrm rot="0">
            <a:off x="2648833" y="5418584"/>
            <a:ext cx="5210929" cy="2836545"/>
          </a:xfrm>
          <a:prstGeom prst="rect">
            <a:avLst/>
          </a:prstGeom>
        </p:spPr>
        <p:txBody>
          <a:bodyPr anchor="t" rtlCol="false" tIns="0" lIns="0" bIns="0" rIns="0">
            <a:spAutoFit/>
          </a:bodyPr>
          <a:lstStyle/>
          <a:p>
            <a:pPr algn="l">
              <a:lnSpc>
                <a:spcPts val="3779"/>
              </a:lnSpc>
            </a:pPr>
            <a:r>
              <a:rPr lang="en-US" sz="2699">
                <a:solidFill>
                  <a:srgbClr val="000000"/>
                </a:solidFill>
                <a:latin typeface="Montserrat"/>
                <a:ea typeface="Montserrat"/>
                <a:cs typeface="Montserrat"/>
                <a:sym typeface="Montserrat"/>
              </a:rPr>
              <a:t>Su</a:t>
            </a:r>
            <a:r>
              <a:rPr lang="en-US" sz="2699">
                <a:solidFill>
                  <a:srgbClr val="000000"/>
                </a:solidFill>
                <a:latin typeface="Montserrat"/>
                <a:ea typeface="Montserrat"/>
                <a:cs typeface="Montserrat"/>
                <a:sym typeface="Montserrat"/>
              </a:rPr>
              <a:t>ggests portfolio distribution across asset classes like equity, bonds, mutual funds, or alternative investments.</a:t>
            </a:r>
          </a:p>
          <a:p>
            <a:pPr algn="l">
              <a:lnSpc>
                <a:spcPts val="3779"/>
              </a:lnSpc>
            </a:pPr>
          </a:p>
        </p:txBody>
      </p:sp>
      <p:sp>
        <p:nvSpPr>
          <p:cNvPr name="TextBox 13" id="13"/>
          <p:cNvSpPr txBox="true"/>
          <p:nvPr/>
        </p:nvSpPr>
        <p:spPr>
          <a:xfrm rot="0">
            <a:off x="2648833" y="7834737"/>
            <a:ext cx="5210929" cy="1407795"/>
          </a:xfrm>
          <a:prstGeom prst="rect">
            <a:avLst/>
          </a:prstGeom>
        </p:spPr>
        <p:txBody>
          <a:bodyPr anchor="t" rtlCol="false" tIns="0" lIns="0" bIns="0" rIns="0">
            <a:spAutoFit/>
          </a:bodyPr>
          <a:lstStyle/>
          <a:p>
            <a:pPr algn="l">
              <a:lnSpc>
                <a:spcPts val="3779"/>
              </a:lnSpc>
            </a:pPr>
            <a:r>
              <a:rPr lang="en-US" sz="2699">
                <a:solidFill>
                  <a:srgbClr val="000000"/>
                </a:solidFill>
                <a:latin typeface="Montserrat"/>
                <a:ea typeface="Montserrat"/>
                <a:cs typeface="Montserrat"/>
                <a:sym typeface="Montserrat"/>
              </a:rPr>
              <a:t>Visu</a:t>
            </a:r>
            <a:r>
              <a:rPr lang="en-US" sz="2699">
                <a:solidFill>
                  <a:srgbClr val="000000"/>
                </a:solidFill>
                <a:latin typeface="Montserrat"/>
                <a:ea typeface="Montserrat"/>
                <a:cs typeface="Montserrat"/>
                <a:sym typeface="Montserrat"/>
              </a:rPr>
              <a:t>alizes potential gains or losses for informed decision-making.</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418053" y="3445811"/>
            <a:ext cx="7604618" cy="2649358"/>
          </a:xfrm>
          <a:prstGeom prst="rect">
            <a:avLst/>
          </a:prstGeom>
          <a:solidFill>
            <a:srgbClr val="19598D"/>
          </a:solidFill>
        </p:spPr>
      </p:sp>
      <p:sp>
        <p:nvSpPr>
          <p:cNvPr name="AutoShape 3" id="3"/>
          <p:cNvSpPr/>
          <p:nvPr/>
        </p:nvSpPr>
        <p:spPr>
          <a:xfrm rot="0">
            <a:off x="1418053" y="6394612"/>
            <a:ext cx="7604618" cy="2649358"/>
          </a:xfrm>
          <a:prstGeom prst="rect">
            <a:avLst/>
          </a:prstGeom>
          <a:solidFill>
            <a:srgbClr val="19598D"/>
          </a:solidFill>
        </p:spPr>
      </p:sp>
      <p:sp>
        <p:nvSpPr>
          <p:cNvPr name="AutoShape 4" id="4"/>
          <p:cNvSpPr/>
          <p:nvPr/>
        </p:nvSpPr>
        <p:spPr>
          <a:xfrm rot="0">
            <a:off x="9265329" y="3445811"/>
            <a:ext cx="7604618" cy="2649358"/>
          </a:xfrm>
          <a:prstGeom prst="rect">
            <a:avLst/>
          </a:prstGeom>
          <a:solidFill>
            <a:srgbClr val="19598D"/>
          </a:solidFill>
        </p:spPr>
      </p:sp>
      <p:sp>
        <p:nvSpPr>
          <p:cNvPr name="AutoShape 5" id="5"/>
          <p:cNvSpPr/>
          <p:nvPr/>
        </p:nvSpPr>
        <p:spPr>
          <a:xfrm rot="0">
            <a:off x="9265329" y="6394612"/>
            <a:ext cx="7604618" cy="2649358"/>
          </a:xfrm>
          <a:prstGeom prst="rect">
            <a:avLst/>
          </a:prstGeom>
          <a:solidFill>
            <a:srgbClr val="19598D"/>
          </a:solidFill>
        </p:spPr>
      </p:sp>
      <p:sp>
        <p:nvSpPr>
          <p:cNvPr name="TextBox 6" id="6"/>
          <p:cNvSpPr txBox="true"/>
          <p:nvPr/>
        </p:nvSpPr>
        <p:spPr>
          <a:xfrm rot="0">
            <a:off x="2724915" y="1181100"/>
            <a:ext cx="12838170" cy="1060451"/>
          </a:xfrm>
          <a:prstGeom prst="rect">
            <a:avLst/>
          </a:prstGeom>
        </p:spPr>
        <p:txBody>
          <a:bodyPr anchor="t" rtlCol="false" tIns="0" lIns="0" bIns="0" rIns="0">
            <a:spAutoFit/>
          </a:bodyPr>
          <a:lstStyle/>
          <a:p>
            <a:pPr algn="ctr">
              <a:lnSpc>
                <a:spcPts val="8000"/>
              </a:lnSpc>
              <a:spcBef>
                <a:spcPct val="0"/>
              </a:spcBef>
            </a:pPr>
            <a:r>
              <a:rPr lang="en-US" b="true" sz="8000">
                <a:solidFill>
                  <a:srgbClr val="19598D"/>
                </a:solidFill>
                <a:latin typeface="Montserrat Ultra-Bold"/>
                <a:ea typeface="Montserrat Ultra-Bold"/>
                <a:cs typeface="Montserrat Ultra-Bold"/>
                <a:sym typeface="Montserrat Ultra-Bold"/>
              </a:rPr>
              <a:t>Methodology</a:t>
            </a:r>
          </a:p>
        </p:txBody>
      </p:sp>
      <p:sp>
        <p:nvSpPr>
          <p:cNvPr name="TextBox 7" id="7"/>
          <p:cNvSpPr txBox="true"/>
          <p:nvPr/>
        </p:nvSpPr>
        <p:spPr>
          <a:xfrm rot="0">
            <a:off x="1820583" y="4301824"/>
            <a:ext cx="6799557" cy="2072640"/>
          </a:xfrm>
          <a:prstGeom prst="rect">
            <a:avLst/>
          </a:prstGeom>
        </p:spPr>
        <p:txBody>
          <a:bodyPr anchor="t" rtlCol="false" tIns="0" lIns="0" bIns="0" rIns="0">
            <a:spAutoFit/>
          </a:bodyPr>
          <a:lstStyle/>
          <a:p>
            <a:pPr algn="ctr" marL="0" indent="0" lvl="0">
              <a:lnSpc>
                <a:spcPts val="3359"/>
              </a:lnSpc>
              <a:spcBef>
                <a:spcPct val="0"/>
              </a:spcBef>
            </a:pPr>
            <a:r>
              <a:rPr lang="en-US" sz="2400" u="none">
                <a:solidFill>
                  <a:srgbClr val="FFFFFF"/>
                </a:solidFill>
                <a:latin typeface="Montserrat"/>
                <a:ea typeface="Montserrat"/>
                <a:cs typeface="Montserrat"/>
                <a:sym typeface="Montserrat"/>
              </a:rPr>
              <a:t>APIs and Data Sources</a:t>
            </a:r>
          </a:p>
          <a:p>
            <a:pPr algn="ctr">
              <a:lnSpc>
                <a:spcPts val="3359"/>
              </a:lnSpc>
            </a:pPr>
            <a:r>
              <a:rPr lang="en-US" sz="2400" u="none">
                <a:solidFill>
                  <a:srgbClr val="FFFFFF"/>
                </a:solidFill>
                <a:latin typeface="Montserrat"/>
                <a:ea typeface="Montserrat"/>
                <a:cs typeface="Montserrat"/>
                <a:sym typeface="Montserrat"/>
              </a:rPr>
              <a:t>Yahoo Finance API / yFinance: For historical and live stock prices, indices, and mutual fund data.</a:t>
            </a:r>
          </a:p>
          <a:p>
            <a:pPr algn="ctr" marL="0" indent="0" lvl="0">
              <a:lnSpc>
                <a:spcPts val="3359"/>
              </a:lnSpc>
              <a:spcBef>
                <a:spcPct val="0"/>
              </a:spcBef>
            </a:pPr>
          </a:p>
        </p:txBody>
      </p:sp>
      <p:sp>
        <p:nvSpPr>
          <p:cNvPr name="TextBox 8" id="8"/>
          <p:cNvSpPr txBox="true"/>
          <p:nvPr/>
        </p:nvSpPr>
        <p:spPr>
          <a:xfrm rot="0">
            <a:off x="2111630" y="3557776"/>
            <a:ext cx="6217463" cy="762000"/>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Montserrat Bold"/>
                <a:ea typeface="Montserrat Bold"/>
                <a:cs typeface="Montserrat Bold"/>
                <a:sym typeface="Montserrat Bold"/>
              </a:rPr>
              <a:t>Data Collection</a:t>
            </a:r>
          </a:p>
        </p:txBody>
      </p:sp>
      <p:sp>
        <p:nvSpPr>
          <p:cNvPr name="TextBox 9" id="9"/>
          <p:cNvSpPr txBox="true"/>
          <p:nvPr/>
        </p:nvSpPr>
        <p:spPr>
          <a:xfrm rot="0">
            <a:off x="9667860" y="4511374"/>
            <a:ext cx="6799557" cy="1727200"/>
          </a:xfrm>
          <a:prstGeom prst="rect">
            <a:avLst/>
          </a:prstGeom>
        </p:spPr>
        <p:txBody>
          <a:bodyPr anchor="t" rtlCol="false" tIns="0" lIns="0" bIns="0" rIns="0">
            <a:spAutoFit/>
          </a:bodyPr>
          <a:lstStyle/>
          <a:p>
            <a:pPr algn="ctr">
              <a:lnSpc>
                <a:spcPts val="3499"/>
              </a:lnSpc>
            </a:pPr>
            <a:r>
              <a:rPr lang="en-US" sz="2499" u="none">
                <a:solidFill>
                  <a:srgbClr val="FFFFFF"/>
                </a:solidFill>
                <a:latin typeface="Montserrat"/>
                <a:ea typeface="Montserrat"/>
                <a:cs typeface="Montserrat"/>
                <a:sym typeface="Montserrat"/>
              </a:rPr>
              <a:t>Scaling:</a:t>
            </a:r>
          </a:p>
          <a:p>
            <a:pPr algn="ctr">
              <a:lnSpc>
                <a:spcPts val="3499"/>
              </a:lnSpc>
            </a:pPr>
            <a:r>
              <a:rPr lang="en-US" sz="2499" u="none">
                <a:solidFill>
                  <a:srgbClr val="FFFFFF"/>
                </a:solidFill>
                <a:latin typeface="Montserrat"/>
                <a:ea typeface="Montserrat"/>
                <a:cs typeface="Montserrat"/>
                <a:sym typeface="Montserrat"/>
              </a:rPr>
              <a:t>Use MinMaxScaler to normalise input data for models like LSTMs.</a:t>
            </a:r>
          </a:p>
          <a:p>
            <a:pPr algn="ctr" marL="0" indent="0" lvl="0">
              <a:lnSpc>
                <a:spcPts val="3499"/>
              </a:lnSpc>
              <a:spcBef>
                <a:spcPct val="0"/>
              </a:spcBef>
            </a:pPr>
          </a:p>
        </p:txBody>
      </p:sp>
      <p:sp>
        <p:nvSpPr>
          <p:cNvPr name="TextBox 10" id="10"/>
          <p:cNvSpPr txBox="true"/>
          <p:nvPr/>
        </p:nvSpPr>
        <p:spPr>
          <a:xfrm rot="0">
            <a:off x="9958907" y="3557776"/>
            <a:ext cx="6217463" cy="762000"/>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Montserrat Bold"/>
                <a:ea typeface="Montserrat Bold"/>
                <a:cs typeface="Montserrat Bold"/>
                <a:sym typeface="Montserrat Bold"/>
              </a:rPr>
              <a:t>Data Preprocessing</a:t>
            </a:r>
          </a:p>
        </p:txBody>
      </p:sp>
      <p:sp>
        <p:nvSpPr>
          <p:cNvPr name="TextBox 11" id="11"/>
          <p:cNvSpPr txBox="true"/>
          <p:nvPr/>
        </p:nvSpPr>
        <p:spPr>
          <a:xfrm rot="0">
            <a:off x="1820583" y="7439119"/>
            <a:ext cx="6799557" cy="1289050"/>
          </a:xfrm>
          <a:prstGeom prst="rect">
            <a:avLst/>
          </a:prstGeom>
        </p:spPr>
        <p:txBody>
          <a:bodyPr anchor="t" rtlCol="false" tIns="0" lIns="0" bIns="0" rIns="0">
            <a:spAutoFit/>
          </a:bodyPr>
          <a:lstStyle/>
          <a:p>
            <a:pPr algn="ctr">
              <a:lnSpc>
                <a:spcPts val="3499"/>
              </a:lnSpc>
            </a:pPr>
          </a:p>
          <a:p>
            <a:pPr algn="ctr">
              <a:lnSpc>
                <a:spcPts val="3499"/>
              </a:lnSpc>
            </a:pPr>
          </a:p>
          <a:p>
            <a:pPr algn="ctr" marL="539749" indent="-539749" lvl="0">
              <a:lnSpc>
                <a:spcPts val="3499"/>
              </a:lnSpc>
              <a:spcBef>
                <a:spcPct val="0"/>
              </a:spcBef>
            </a:pPr>
            <a:r>
              <a:rPr lang="en-US" sz="2499" u="none">
                <a:solidFill>
                  <a:srgbClr val="FFFFFF"/>
                </a:solidFill>
                <a:latin typeface="Montserrat"/>
                <a:ea typeface="Montserrat"/>
                <a:cs typeface="Montserrat"/>
                <a:sym typeface="Montserrat"/>
              </a:rPr>
              <a:t>Web app - streamlit</a:t>
            </a:r>
          </a:p>
        </p:txBody>
      </p:sp>
      <p:sp>
        <p:nvSpPr>
          <p:cNvPr name="TextBox 12" id="12"/>
          <p:cNvSpPr txBox="true"/>
          <p:nvPr/>
        </p:nvSpPr>
        <p:spPr>
          <a:xfrm rot="0">
            <a:off x="2402677" y="6493604"/>
            <a:ext cx="6079496" cy="2311473"/>
          </a:xfrm>
          <a:prstGeom prst="rect">
            <a:avLst/>
          </a:prstGeom>
        </p:spPr>
        <p:txBody>
          <a:bodyPr anchor="t" rtlCol="false" tIns="0" lIns="0" bIns="0" rIns="0">
            <a:spAutoFit/>
          </a:bodyPr>
          <a:lstStyle/>
          <a:p>
            <a:pPr algn="ctr">
              <a:lnSpc>
                <a:spcPts val="6160"/>
              </a:lnSpc>
            </a:pPr>
            <a:r>
              <a:rPr lang="en-US" sz="4400" b="true">
                <a:solidFill>
                  <a:srgbClr val="FFFFFF"/>
                </a:solidFill>
                <a:latin typeface="Montserrat Bold"/>
                <a:ea typeface="Montserrat Bold"/>
                <a:cs typeface="Montserrat Bold"/>
                <a:sym typeface="Montserrat Bold"/>
              </a:rPr>
              <a:t>User Interface Development</a:t>
            </a:r>
          </a:p>
          <a:p>
            <a:pPr algn="ctr" marL="0" indent="0" lvl="0">
              <a:lnSpc>
                <a:spcPts val="6160"/>
              </a:lnSpc>
              <a:spcBef>
                <a:spcPct val="0"/>
              </a:spcBef>
            </a:pPr>
          </a:p>
        </p:txBody>
      </p:sp>
      <p:sp>
        <p:nvSpPr>
          <p:cNvPr name="TextBox 13" id="13"/>
          <p:cNvSpPr txBox="true"/>
          <p:nvPr/>
        </p:nvSpPr>
        <p:spPr>
          <a:xfrm rot="0">
            <a:off x="9667860" y="7311485"/>
            <a:ext cx="6799557" cy="1653540"/>
          </a:xfrm>
          <a:prstGeom prst="rect">
            <a:avLst/>
          </a:prstGeom>
        </p:spPr>
        <p:txBody>
          <a:bodyPr anchor="t" rtlCol="false" tIns="0" lIns="0" bIns="0" rIns="0">
            <a:spAutoFit/>
          </a:bodyPr>
          <a:lstStyle/>
          <a:p>
            <a:pPr algn="ctr">
              <a:lnSpc>
                <a:spcPts val="3359"/>
              </a:lnSpc>
            </a:pPr>
            <a:r>
              <a:rPr lang="en-US" sz="2400" u="none">
                <a:solidFill>
                  <a:srgbClr val="FFFFFF"/>
                </a:solidFill>
                <a:latin typeface="Montserrat"/>
                <a:ea typeface="Montserrat"/>
                <a:cs typeface="Montserrat"/>
                <a:sym typeface="Montserrat"/>
              </a:rPr>
              <a:t>Scaling:</a:t>
            </a:r>
          </a:p>
          <a:p>
            <a:pPr algn="ctr">
              <a:lnSpc>
                <a:spcPts val="3359"/>
              </a:lnSpc>
            </a:pPr>
            <a:r>
              <a:rPr lang="en-US" sz="2400" u="none">
                <a:solidFill>
                  <a:srgbClr val="FFFFFF"/>
                </a:solidFill>
                <a:latin typeface="Montserrat"/>
                <a:ea typeface="Montserrat"/>
                <a:cs typeface="Montserrat"/>
                <a:sym typeface="Montserrat"/>
              </a:rPr>
              <a:t>Use MinMaxScaler to normalise input data for models like LSTMs.</a:t>
            </a:r>
          </a:p>
          <a:p>
            <a:pPr algn="ctr" marL="0" indent="0" lvl="0">
              <a:lnSpc>
                <a:spcPts val="3359"/>
              </a:lnSpc>
              <a:spcBef>
                <a:spcPct val="0"/>
              </a:spcBef>
            </a:pPr>
          </a:p>
        </p:txBody>
      </p:sp>
      <p:sp>
        <p:nvSpPr>
          <p:cNvPr name="TextBox 14" id="14"/>
          <p:cNvSpPr txBox="true"/>
          <p:nvPr/>
        </p:nvSpPr>
        <p:spPr>
          <a:xfrm rot="0">
            <a:off x="9958907" y="6506577"/>
            <a:ext cx="6217463" cy="762000"/>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Montserrat Bold"/>
                <a:ea typeface="Montserrat Bold"/>
                <a:cs typeface="Montserrat Bold"/>
                <a:sym typeface="Montserrat Bold"/>
              </a:rPr>
              <a:t>Risk management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4" id="4"/>
          <p:cNvSpPr/>
          <p:nvPr/>
        </p:nvSpPr>
        <p:spPr>
          <a:xfrm flipH="false" flipV="false" rot="0">
            <a:off x="119172" y="2066229"/>
            <a:ext cx="8127881" cy="8220771"/>
          </a:xfrm>
          <a:custGeom>
            <a:avLst/>
            <a:gdLst/>
            <a:ahLst/>
            <a:cxnLst/>
            <a:rect r="r" b="b" t="t" l="l"/>
            <a:pathLst>
              <a:path h="8220771" w="8127881">
                <a:moveTo>
                  <a:pt x="0" y="0"/>
                </a:moveTo>
                <a:lnTo>
                  <a:pt x="8127881" y="0"/>
                </a:lnTo>
                <a:lnTo>
                  <a:pt x="8127881" y="8220771"/>
                </a:lnTo>
                <a:lnTo>
                  <a:pt x="0" y="8220771"/>
                </a:lnTo>
                <a:lnTo>
                  <a:pt x="0" y="0"/>
                </a:lnTo>
                <a:close/>
              </a:path>
            </a:pathLst>
          </a:custGeom>
          <a:blipFill>
            <a:blip r:embed="rId4"/>
            <a:stretch>
              <a:fillRect l="-8571" t="-16437" r="-7283" b="-9092"/>
            </a:stretch>
          </a:blipFill>
        </p:spPr>
      </p:sp>
      <p:sp>
        <p:nvSpPr>
          <p:cNvPr name="Freeform 5" id="5"/>
          <p:cNvSpPr/>
          <p:nvPr/>
        </p:nvSpPr>
        <p:spPr>
          <a:xfrm flipH="false" flipV="false" rot="0">
            <a:off x="9387893" y="1467803"/>
            <a:ext cx="8900107" cy="8819197"/>
          </a:xfrm>
          <a:custGeom>
            <a:avLst/>
            <a:gdLst/>
            <a:ahLst/>
            <a:cxnLst/>
            <a:rect r="r" b="b" t="t" l="l"/>
            <a:pathLst>
              <a:path h="8819197" w="8900107">
                <a:moveTo>
                  <a:pt x="0" y="0"/>
                </a:moveTo>
                <a:lnTo>
                  <a:pt x="8900107" y="0"/>
                </a:lnTo>
                <a:lnTo>
                  <a:pt x="8900107" y="8819197"/>
                </a:lnTo>
                <a:lnTo>
                  <a:pt x="0" y="8819197"/>
                </a:lnTo>
                <a:lnTo>
                  <a:pt x="0" y="0"/>
                </a:lnTo>
                <a:close/>
              </a:path>
            </a:pathLst>
          </a:custGeom>
          <a:blipFill>
            <a:blip r:embed="rId5"/>
            <a:stretch>
              <a:fillRect l="-6495" t="-17111" r="-7404" b="-8854"/>
            </a:stretch>
          </a:blipFill>
        </p:spPr>
      </p:sp>
      <p:sp>
        <p:nvSpPr>
          <p:cNvPr name="TextBox 6" id="6"/>
          <p:cNvSpPr txBox="true"/>
          <p:nvPr/>
        </p:nvSpPr>
        <p:spPr>
          <a:xfrm rot="0">
            <a:off x="1965154" y="295030"/>
            <a:ext cx="14357692" cy="1060451"/>
          </a:xfrm>
          <a:prstGeom prst="rect">
            <a:avLst/>
          </a:prstGeom>
        </p:spPr>
        <p:txBody>
          <a:bodyPr anchor="t" rtlCol="false" tIns="0" lIns="0" bIns="0" rIns="0">
            <a:spAutoFit/>
          </a:bodyPr>
          <a:lstStyle/>
          <a:p>
            <a:pPr algn="ctr">
              <a:lnSpc>
                <a:spcPts val="8000"/>
              </a:lnSpc>
              <a:spcBef>
                <a:spcPct val="0"/>
              </a:spcBef>
            </a:pPr>
            <a:r>
              <a:rPr lang="en-US" b="true" sz="8000">
                <a:solidFill>
                  <a:srgbClr val="19598D"/>
                </a:solidFill>
                <a:latin typeface="Montserrat Ultra-Bold"/>
                <a:ea typeface="Montserrat Ultra-Bold"/>
                <a:cs typeface="Montserrat Ultra-Bold"/>
                <a:sym typeface="Montserrat Ultra-Bold"/>
              </a:rPr>
              <a:t>Comprehensive insights</a:t>
            </a:r>
          </a:p>
        </p:txBody>
      </p:sp>
      <p:sp>
        <p:nvSpPr>
          <p:cNvPr name="TextBox 7" id="7"/>
          <p:cNvSpPr txBox="true"/>
          <p:nvPr/>
        </p:nvSpPr>
        <p:spPr>
          <a:xfrm rot="0">
            <a:off x="1028700" y="1288806"/>
            <a:ext cx="6308824" cy="530860"/>
          </a:xfrm>
          <a:prstGeom prst="rect">
            <a:avLst/>
          </a:prstGeom>
        </p:spPr>
        <p:txBody>
          <a:bodyPr anchor="t" rtlCol="false" tIns="0" lIns="0" bIns="0" rIns="0">
            <a:spAutoFit/>
          </a:bodyPr>
          <a:lstStyle/>
          <a:p>
            <a:pPr algn="just">
              <a:lnSpc>
                <a:spcPts val="4339"/>
              </a:lnSpc>
            </a:pPr>
            <a:r>
              <a:rPr lang="en-US" sz="3099">
                <a:solidFill>
                  <a:srgbClr val="000000"/>
                </a:solidFill>
                <a:latin typeface="Montserrat"/>
                <a:ea typeface="Montserrat"/>
                <a:cs typeface="Montserrat"/>
                <a:sym typeface="Montserrat"/>
              </a:rPr>
              <a:t>Progress so far....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97373" y="4571824"/>
            <a:ext cx="11093255" cy="5546627"/>
          </a:xfrm>
          <a:custGeom>
            <a:avLst/>
            <a:gdLst/>
            <a:ahLst/>
            <a:cxnLst/>
            <a:rect r="r" b="b" t="t" l="l"/>
            <a:pathLst>
              <a:path h="5546627" w="11093255">
                <a:moveTo>
                  <a:pt x="0" y="0"/>
                </a:moveTo>
                <a:lnTo>
                  <a:pt x="11093254" y="0"/>
                </a:lnTo>
                <a:lnTo>
                  <a:pt x="11093254" y="5546627"/>
                </a:lnTo>
                <a:lnTo>
                  <a:pt x="0" y="5546627"/>
                </a:lnTo>
                <a:lnTo>
                  <a:pt x="0" y="0"/>
                </a:lnTo>
                <a:close/>
              </a:path>
            </a:pathLst>
          </a:custGeom>
          <a:blipFill>
            <a:blip r:embed="rId2"/>
            <a:stretch>
              <a:fillRect l="0" t="0" r="0" b="0"/>
            </a:stretch>
          </a:blipFill>
        </p:spPr>
      </p:sp>
      <p:sp>
        <p:nvSpPr>
          <p:cNvPr name="TextBox 3" id="3"/>
          <p:cNvSpPr txBox="true"/>
          <p:nvPr/>
        </p:nvSpPr>
        <p:spPr>
          <a:xfrm rot="0">
            <a:off x="5553224" y="424062"/>
            <a:ext cx="7181552" cy="778511"/>
          </a:xfrm>
          <a:prstGeom prst="rect">
            <a:avLst/>
          </a:prstGeom>
        </p:spPr>
        <p:txBody>
          <a:bodyPr anchor="t" rtlCol="false" tIns="0" lIns="0" bIns="0" rIns="0">
            <a:spAutoFit/>
          </a:bodyPr>
          <a:lstStyle/>
          <a:p>
            <a:pPr algn="ctr">
              <a:lnSpc>
                <a:spcPts val="6439"/>
              </a:lnSpc>
              <a:spcBef>
                <a:spcPct val="0"/>
              </a:spcBef>
            </a:pPr>
            <a:r>
              <a:rPr lang="en-US" b="true" sz="4599">
                <a:solidFill>
                  <a:srgbClr val="0F54B4"/>
                </a:solidFill>
                <a:latin typeface="Montserrat Bold"/>
                <a:ea typeface="Montserrat Bold"/>
                <a:cs typeface="Montserrat Bold"/>
                <a:sym typeface="Montserrat Bold"/>
              </a:rPr>
              <a:t>EXPECTED OUTCOMES</a:t>
            </a:r>
            <a:r>
              <a:rPr lang="en-US" b="true" sz="4599">
                <a:solidFill>
                  <a:srgbClr val="000000"/>
                </a:solidFill>
                <a:latin typeface="Montserrat Bold"/>
                <a:ea typeface="Montserrat Bold"/>
                <a:cs typeface="Montserrat Bold"/>
                <a:sym typeface="Montserrat Bold"/>
              </a:rPr>
              <a:t> </a:t>
            </a:r>
          </a:p>
        </p:txBody>
      </p:sp>
      <p:sp>
        <p:nvSpPr>
          <p:cNvPr name="TextBox 4" id="4"/>
          <p:cNvSpPr txBox="true"/>
          <p:nvPr/>
        </p:nvSpPr>
        <p:spPr>
          <a:xfrm rot="0">
            <a:off x="0" y="1497884"/>
            <a:ext cx="18288000" cy="2637222"/>
          </a:xfrm>
          <a:prstGeom prst="rect">
            <a:avLst/>
          </a:prstGeom>
        </p:spPr>
        <p:txBody>
          <a:bodyPr anchor="t" rtlCol="false" tIns="0" lIns="0" bIns="0" rIns="0">
            <a:spAutoFit/>
          </a:bodyPr>
          <a:lstStyle/>
          <a:p>
            <a:pPr algn="just" marL="830505" indent="-415253" lvl="1">
              <a:lnSpc>
                <a:spcPts val="5385"/>
              </a:lnSpc>
              <a:buFont typeface="Arial"/>
              <a:buChar char="•"/>
            </a:pPr>
            <a:r>
              <a:rPr lang="en-US" sz="3846">
                <a:solidFill>
                  <a:srgbClr val="000000"/>
                </a:solidFill>
                <a:latin typeface="Montserrat"/>
                <a:ea typeface="Montserrat"/>
                <a:cs typeface="Montserrat"/>
                <a:sym typeface="Montserrat"/>
              </a:rPr>
              <a:t>A comprehensive insight about different finance portfolios and risk predictions </a:t>
            </a:r>
          </a:p>
          <a:p>
            <a:pPr algn="just" marL="809202" indent="-404601" lvl="1">
              <a:lnSpc>
                <a:spcPts val="5247"/>
              </a:lnSpc>
              <a:buFont typeface="Arial"/>
              <a:buChar char="•"/>
            </a:pPr>
            <a:r>
              <a:rPr lang="en-US" sz="3748">
                <a:solidFill>
                  <a:srgbClr val="000000"/>
                </a:solidFill>
                <a:latin typeface="Montserrat"/>
                <a:ea typeface="Montserrat"/>
                <a:cs typeface="Montserrat"/>
                <a:sym typeface="Montserrat"/>
              </a:rPr>
              <a:t>A chatbot to interact with the user and to advice the user on various areas for investement  </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506175" y="4199255"/>
            <a:ext cx="8741792" cy="1295400"/>
          </a:xfrm>
          <a:prstGeom prst="rect">
            <a:avLst/>
          </a:prstGeom>
        </p:spPr>
        <p:txBody>
          <a:bodyPr anchor="t" rtlCol="false" tIns="0" lIns="0" bIns="0" rIns="0">
            <a:spAutoFit/>
          </a:bodyPr>
          <a:lstStyle/>
          <a:p>
            <a:pPr algn="ctr">
              <a:lnSpc>
                <a:spcPts val="10500"/>
              </a:lnSpc>
            </a:pPr>
            <a:r>
              <a:rPr lang="en-US" sz="7500" b="true">
                <a:solidFill>
                  <a:srgbClr val="0F54B4"/>
                </a:solidFill>
                <a:latin typeface="Canva Sans Bold"/>
                <a:ea typeface="Canva Sans Bold"/>
                <a:cs typeface="Canva Sans Bold"/>
                <a:sym typeface="Canva Sans Bold"/>
              </a:rPr>
              <a:t>IMPLEMENTATION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4487" y="2633730"/>
            <a:ext cx="17490613" cy="6624570"/>
          </a:xfrm>
          <a:custGeom>
            <a:avLst/>
            <a:gdLst/>
            <a:ahLst/>
            <a:cxnLst/>
            <a:rect r="r" b="b" t="t" l="l"/>
            <a:pathLst>
              <a:path h="6624570" w="17490613">
                <a:moveTo>
                  <a:pt x="0" y="0"/>
                </a:moveTo>
                <a:lnTo>
                  <a:pt x="17490614" y="0"/>
                </a:lnTo>
                <a:lnTo>
                  <a:pt x="17490614" y="6624570"/>
                </a:lnTo>
                <a:lnTo>
                  <a:pt x="0" y="6624570"/>
                </a:lnTo>
                <a:lnTo>
                  <a:pt x="0" y="0"/>
                </a:lnTo>
                <a:close/>
              </a:path>
            </a:pathLst>
          </a:custGeom>
          <a:blipFill>
            <a:blip r:embed="rId2"/>
            <a:stretch>
              <a:fillRect l="0" t="0" r="0" b="0"/>
            </a:stretch>
          </a:blipFill>
        </p:spPr>
      </p:sp>
      <p:sp>
        <p:nvSpPr>
          <p:cNvPr name="TextBox 3" id="3"/>
          <p:cNvSpPr txBox="true"/>
          <p:nvPr/>
        </p:nvSpPr>
        <p:spPr>
          <a:xfrm rot="0">
            <a:off x="0" y="75565"/>
            <a:ext cx="18288000"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Real Estate Model that predicts the price per sq ft based on recent trends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DAGXranYTQc</dc:identifier>
  <dcterms:modified xsi:type="dcterms:W3CDTF">2011-08-01T06:04:30Z</dcterms:modified>
  <cp:revision>1</cp:revision>
  <dc:title>Corporate Presentation</dc:title>
</cp:coreProperties>
</file>